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3" r:id="rId5"/>
    <p:sldId id="264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81" autoAdjust="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B87C79-85FC-4B54-89A7-B5D38A878BEC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2960AB-69E0-4265-BC23-09C5E17E1F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eiWo048K6DC0zM&amp;tbnid=WrshzELODxk3oM:&amp;ved=0CAUQjRw&amp;url=http://www.t3.com/news/nasas-mars-curiosity-rover-lands-safely&amp;ei=irlSUu7lOJC68wTRzoGgDA&amp;bvm=bv.53537100,d.eWU&amp;psig=AFQjCNGitT7U-B18rK-Nd9rVUdP86GZXzA&amp;ust=138123953179718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File:MarsCuriosityRover-Drilling-0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File:MarsCuriosityRover-Drilling-01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File:MarsCuriosityRover-Drilling-01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hyperlink" Target="http://photojournal.jpl.nasa.gov/catalog/PIA02406" TargetMode="External"/><Relationship Id="rId2" Type="http://schemas.openxmlformats.org/officeDocument/2006/relationships/hyperlink" Target="http://en.wikipedia.org/wiki/File:MarsCuriosityRover-Drilling-0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hyperlink" Target="http://photojournal.jpl.nasa.gov/catalog/PIA02800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jpeg"/><Relationship Id="rId2" Type="http://schemas.openxmlformats.org/officeDocument/2006/relationships/hyperlink" Target="http://en.wikipedia.org/wiki/File:MarsCuriosityRover-Drilling-0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//upload.wikimedia.org/wikipedia/commons/6/67/MARDI-MSL-camera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//upload.wikimedia.org/wikipedia/commons/2/23/Fueling_of_the_MSL_MMRTG_001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File:MarsCuriosityRover-Drilling-0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mars.jpl.nasa.gov/msl/images/pia17062_Hottah_WB-br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Curiosity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Antoine Henderson</a:t>
            </a:r>
          </a:p>
          <a:p>
            <a:r>
              <a:rPr lang="en-US" dirty="0" smtClean="0"/>
              <a:t>Fiona Ward</a:t>
            </a:r>
            <a:endParaRPr lang="en-US" dirty="0"/>
          </a:p>
        </p:txBody>
      </p:sp>
      <p:pic>
        <p:nvPicPr>
          <p:cNvPr id="1026" name="Picture 2" descr="http://media.t3.com/img/resized/na/xl_NASA-Curiosity-Rover-62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458200" cy="47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7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28600"/>
            <a:ext cx="7566975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Launch and Landing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43434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Launched: </a:t>
            </a:r>
          </a:p>
          <a:p>
            <a:pPr lvl="1"/>
            <a:r>
              <a:rPr lang="en-US" sz="1500" dirty="0" smtClean="0"/>
              <a:t>November 26, 2011</a:t>
            </a:r>
          </a:p>
          <a:p>
            <a:pPr lvl="1"/>
            <a:r>
              <a:rPr lang="en-US" sz="1500" dirty="0" smtClean="0"/>
              <a:t>Cape Canaveral</a:t>
            </a:r>
            <a:r>
              <a:rPr lang="en-US" sz="1500" dirty="0" smtClean="0"/>
              <a:t>, Florida</a:t>
            </a:r>
            <a:endParaRPr lang="en-US" sz="1500" dirty="0"/>
          </a:p>
        </p:txBody>
      </p:sp>
      <p:pic>
        <p:nvPicPr>
          <p:cNvPr id="2051" name="Picture 3" descr="http://bits.wikimedia.org/static-1.22wmf19/skins/common/images/magnify-clip.png">
            <a:hlinkClick r:id="rId2" tooltip="Enlar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4288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upload.wikimedia.org/wikipedia/commons/2/29/Mars_Science_Laboratory_Launc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43417"/>
            <a:ext cx="3209925" cy="256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Landed: August 6, 2012</a:t>
            </a:r>
          </a:p>
          <a:p>
            <a:pPr lvl="1"/>
            <a:r>
              <a:rPr lang="en-US" sz="1500" dirty="0"/>
              <a:t>August 6, 2012</a:t>
            </a:r>
          </a:p>
          <a:p>
            <a:pPr lvl="1"/>
            <a:r>
              <a:rPr lang="en-US" sz="1500" dirty="0"/>
              <a:t>Aeolis </a:t>
            </a:r>
            <a:r>
              <a:rPr lang="en-US" sz="1500" dirty="0" err="1"/>
              <a:t>Palus</a:t>
            </a:r>
            <a:r>
              <a:rPr lang="en-US" sz="1500" dirty="0"/>
              <a:t>, Gale </a:t>
            </a:r>
            <a:r>
              <a:rPr lang="en-US" sz="1500" dirty="0" smtClean="0"/>
              <a:t>Crater</a:t>
            </a:r>
            <a:endParaRPr lang="en-US" sz="1500" dirty="0"/>
          </a:p>
        </p:txBody>
      </p:sp>
      <p:pic>
        <p:nvPicPr>
          <p:cNvPr id="1028" name="Picture 4" descr="http://upload.wikimedia.org/wikipedia/commons/thumb/b/b9/Topographic_Map_of_Gale_Crater.jpg/272px-Topographic_Map_of_Gale_Crat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024" y="3743417"/>
            <a:ext cx="2408551" cy="256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37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86106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Biological</a:t>
            </a:r>
          </a:p>
          <a:p>
            <a:pPr lvl="1"/>
            <a:r>
              <a:rPr lang="en-US" sz="1500" dirty="0"/>
              <a:t>Determine the nature and inventory of organic carbon </a:t>
            </a:r>
            <a:r>
              <a:rPr lang="en-US" sz="1500" dirty="0" smtClean="0"/>
              <a:t>compounds.</a:t>
            </a:r>
          </a:p>
          <a:p>
            <a:pPr lvl="1"/>
            <a:r>
              <a:rPr lang="en-US" sz="1500" dirty="0"/>
              <a:t>Inventory the chemical building blocks of </a:t>
            </a:r>
            <a:r>
              <a:rPr lang="en-US" sz="1500" dirty="0" smtClean="0"/>
              <a:t>life.</a:t>
            </a:r>
            <a:endParaRPr lang="en-US" sz="1500" dirty="0"/>
          </a:p>
          <a:p>
            <a:pPr lvl="2"/>
            <a:r>
              <a:rPr lang="en-US" sz="1200" dirty="0"/>
              <a:t>Carbon, Hydrogen, Nitrogen, Oxygen, Phosphorous, Sulfur</a:t>
            </a:r>
          </a:p>
          <a:p>
            <a:pPr lvl="1"/>
            <a:r>
              <a:rPr lang="en-US" sz="1500" dirty="0"/>
              <a:t>Identify features that may represent the effects of biological </a:t>
            </a:r>
            <a:r>
              <a:rPr lang="en-US" sz="1500" dirty="0" smtClean="0"/>
              <a:t>processes.</a:t>
            </a:r>
            <a:endParaRPr lang="en-US" sz="1500" dirty="0"/>
          </a:p>
          <a:p>
            <a:r>
              <a:rPr lang="en-US" sz="2000" dirty="0" smtClean="0"/>
              <a:t>Geological and Geochemical</a:t>
            </a:r>
            <a:endParaRPr lang="en-US" sz="2000" dirty="0"/>
          </a:p>
          <a:p>
            <a:pPr lvl="1"/>
            <a:r>
              <a:rPr lang="en-US" sz="1500" dirty="0"/>
              <a:t>Investigate the chemical, isotopic, and mineralogical composition of the </a:t>
            </a:r>
            <a:r>
              <a:rPr lang="en-US" sz="1500" dirty="0" smtClean="0"/>
              <a:t>Martian </a:t>
            </a:r>
            <a:r>
              <a:rPr lang="en-US" sz="1500" dirty="0"/>
              <a:t>surface and near-surface geological </a:t>
            </a:r>
            <a:r>
              <a:rPr lang="en-US" sz="1500" dirty="0" smtClean="0"/>
              <a:t>materials.</a:t>
            </a:r>
            <a:endParaRPr lang="en-US" sz="1500" dirty="0"/>
          </a:p>
          <a:p>
            <a:pPr lvl="1"/>
            <a:r>
              <a:rPr lang="en-US" sz="1500" dirty="0"/>
              <a:t>Interpret the processes that have formed and modified rocks and </a:t>
            </a:r>
            <a:r>
              <a:rPr lang="en-US" sz="1500" dirty="0" smtClean="0"/>
              <a:t>soils.</a:t>
            </a:r>
            <a:endParaRPr lang="en-US" sz="1500" dirty="0"/>
          </a:p>
          <a:p>
            <a:pPr marL="365760" lvl="1" indent="0">
              <a:buNone/>
            </a:pPr>
            <a:endParaRPr lang="en-US" sz="1500" dirty="0" smtClean="0"/>
          </a:p>
        </p:txBody>
      </p:sp>
      <p:pic>
        <p:nvPicPr>
          <p:cNvPr id="2051" name="Picture 3" descr="http://bits.wikimedia.org/static-1.22wmf19/skins/common/images/magnify-clip.png">
            <a:hlinkClick r:id="rId2" tooltip="Enlar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4288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37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86106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Planetary Processes</a:t>
            </a:r>
          </a:p>
          <a:p>
            <a:pPr lvl="1"/>
            <a:r>
              <a:rPr lang="en-US" sz="1500" dirty="0"/>
              <a:t>Assess long-timescale </a:t>
            </a:r>
            <a:r>
              <a:rPr lang="en-US" sz="1500" dirty="0" smtClean="0"/>
              <a:t>atmospheric </a:t>
            </a:r>
            <a:r>
              <a:rPr lang="en-US" sz="1500" dirty="0"/>
              <a:t>evolution </a:t>
            </a:r>
            <a:r>
              <a:rPr lang="en-US" sz="1500" dirty="0" smtClean="0"/>
              <a:t>processes.</a:t>
            </a:r>
          </a:p>
          <a:p>
            <a:pPr lvl="1"/>
            <a:r>
              <a:rPr lang="en-US" sz="1500" dirty="0"/>
              <a:t>Determine present state, distribution, and cycling of water and carbon </a:t>
            </a:r>
            <a:r>
              <a:rPr lang="en-US" sz="1500" dirty="0" smtClean="0"/>
              <a:t>dioxide.</a:t>
            </a:r>
            <a:endParaRPr lang="en-US" sz="1500" dirty="0"/>
          </a:p>
          <a:p>
            <a:r>
              <a:rPr lang="en-US" sz="2000" dirty="0" smtClean="0"/>
              <a:t>Surface Radiation</a:t>
            </a:r>
            <a:endParaRPr lang="en-US" sz="2000" dirty="0"/>
          </a:p>
          <a:p>
            <a:pPr lvl="1"/>
            <a:r>
              <a:rPr lang="en-US" sz="1500" dirty="0"/>
              <a:t>Characterize the broad spectrum of surface </a:t>
            </a:r>
            <a:r>
              <a:rPr lang="en-US" sz="1500" dirty="0" smtClean="0"/>
              <a:t>radiation</a:t>
            </a:r>
            <a:r>
              <a:rPr lang="en-US" sz="1500" dirty="0"/>
              <a:t>, including galactic cosmic radiation, solar proton events, and secondary </a:t>
            </a:r>
            <a:r>
              <a:rPr lang="en-US" sz="1500" dirty="0" smtClean="0"/>
              <a:t>neutrons.</a:t>
            </a:r>
          </a:p>
        </p:txBody>
      </p:sp>
      <p:pic>
        <p:nvPicPr>
          <p:cNvPr id="2051" name="Picture 3" descr="http://bits.wikimedia.org/static-1.22wmf19/skins/common/images/magnify-clip.png">
            <a:hlinkClick r:id="rId2" tooltip="Enlar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4288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4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6"/>
            <a:ext cx="8839200" cy="511603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Determine </a:t>
            </a:r>
            <a:r>
              <a:rPr lang="en-US" sz="2000" dirty="0"/>
              <a:t>Possibility</a:t>
            </a:r>
            <a:r>
              <a:rPr lang="en-US" sz="2000" dirty="0" smtClean="0"/>
              <a:t> of Ancient Life on Mars</a:t>
            </a:r>
          </a:p>
          <a:p>
            <a:pPr lvl="1"/>
            <a:r>
              <a:rPr lang="en-US" sz="1500" dirty="0"/>
              <a:t>Conditions Needed for Life to Thrive</a:t>
            </a:r>
            <a:endParaRPr lang="en-US" sz="1500" dirty="0"/>
          </a:p>
          <a:p>
            <a:pPr lvl="1"/>
            <a:r>
              <a:rPr lang="en-US" sz="1500" dirty="0" smtClean="0"/>
              <a:t>Looking for Life Signs</a:t>
            </a:r>
          </a:p>
          <a:p>
            <a:r>
              <a:rPr lang="en-US" sz="2000" dirty="0"/>
              <a:t>Characterize</a:t>
            </a:r>
            <a:r>
              <a:rPr lang="en-US" sz="2000" dirty="0"/>
              <a:t> </a:t>
            </a:r>
            <a:r>
              <a:rPr lang="en-US" sz="2000" dirty="0" smtClean="0"/>
              <a:t>the </a:t>
            </a:r>
            <a:r>
              <a:rPr lang="en-US" sz="2000" dirty="0"/>
              <a:t>Climate of </a:t>
            </a:r>
            <a:r>
              <a:rPr lang="en-US" sz="2000" dirty="0" smtClean="0"/>
              <a:t>Mars</a:t>
            </a:r>
          </a:p>
          <a:p>
            <a:pPr lvl="1"/>
            <a:r>
              <a:rPr lang="en-US" sz="1500" dirty="0"/>
              <a:t>What's the Martian Climate Like Today</a:t>
            </a:r>
            <a:r>
              <a:rPr lang="en-US" sz="1500" dirty="0" smtClean="0"/>
              <a:t>?</a:t>
            </a:r>
          </a:p>
          <a:p>
            <a:pPr lvl="1"/>
            <a:r>
              <a:rPr lang="en-US" sz="1500" dirty="0"/>
              <a:t>What Can the Current Climate on Mars Reveal about the Past?</a:t>
            </a:r>
            <a:endParaRPr lang="en-US" sz="1500" dirty="0"/>
          </a:p>
          <a:p>
            <a:r>
              <a:rPr lang="en-US" sz="2000" dirty="0" smtClean="0"/>
              <a:t>Characterize </a:t>
            </a:r>
            <a:r>
              <a:rPr lang="en-US" sz="2000" dirty="0"/>
              <a:t>the </a:t>
            </a:r>
            <a:r>
              <a:rPr lang="en-US" sz="2000" dirty="0" smtClean="0"/>
              <a:t>Geology of Mars</a:t>
            </a:r>
          </a:p>
          <a:p>
            <a:pPr lvl="1"/>
            <a:r>
              <a:rPr lang="en-US" sz="1500" dirty="0"/>
              <a:t>The Magnetism of Mars Gives Clues to the Planet's Interior and </a:t>
            </a:r>
            <a:r>
              <a:rPr lang="en-US" sz="1500" dirty="0" smtClean="0"/>
              <a:t>More</a:t>
            </a:r>
          </a:p>
          <a:p>
            <a:pPr lvl="1"/>
            <a:r>
              <a:rPr lang="en-US" sz="1500" dirty="0"/>
              <a:t>Rocks on Mars Can Tell Us About the Planet's History and Its Potential for Harboring Life</a:t>
            </a:r>
            <a:endParaRPr lang="en-US" sz="1500" dirty="0"/>
          </a:p>
          <a:p>
            <a:r>
              <a:rPr lang="en-US" sz="2000" dirty="0" smtClean="0"/>
              <a:t>Prepare for Human Exploration</a:t>
            </a:r>
          </a:p>
          <a:p>
            <a:pPr lvl="1"/>
            <a:r>
              <a:rPr lang="en-US" sz="1500" dirty="0" smtClean="0"/>
              <a:t>Astronaut Safety in the Hostile Martian  Environment</a:t>
            </a:r>
          </a:p>
          <a:p>
            <a:pPr lvl="1"/>
            <a:r>
              <a:rPr lang="en-US" sz="1500" dirty="0"/>
              <a:t>Robotic Spacecraft Will Pave the Way for Human Exploration of </a:t>
            </a:r>
            <a:r>
              <a:rPr lang="en-US" sz="1500" dirty="0" smtClean="0"/>
              <a:t>Mars</a:t>
            </a:r>
            <a:endParaRPr lang="en-US" sz="1500" dirty="0"/>
          </a:p>
        </p:txBody>
      </p:sp>
      <p:pic>
        <p:nvPicPr>
          <p:cNvPr id="2051" name="Picture 3" descr="http://bits.wikimedia.org/static-1.22wmf19/skins/common/images/magnify-clip.png">
            <a:hlinkClick r:id="rId2" tooltip="Enlar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4288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rtist's concept of hydrothermal ven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5791200"/>
            <a:ext cx="796257" cy="9300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icture of Martian North Polar Cap in Summer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370" y="5791199"/>
            <a:ext cx="967230" cy="9300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win Peaks in Super Resolution - Right Eye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346" y="5791200"/>
            <a:ext cx="2162854" cy="9300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Piloted Mission: Human Explorat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365" y="5791200"/>
            <a:ext cx="1240035" cy="93002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2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4343400" cy="4572000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Mars Science Laboratory </a:t>
            </a:r>
            <a:r>
              <a:rPr lang="en-US" sz="2000" dirty="0" smtClean="0"/>
              <a:t>(</a:t>
            </a:r>
            <a:r>
              <a:rPr lang="en-US" sz="2000" i="1" dirty="0" smtClean="0"/>
              <a:t>MSL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Mass: 899kg</a:t>
            </a:r>
          </a:p>
          <a:p>
            <a:r>
              <a:rPr lang="en-US" sz="2000" dirty="0" smtClean="0"/>
              <a:t>2.9m x 2.7m x 2.2m</a:t>
            </a:r>
          </a:p>
          <a:p>
            <a:r>
              <a:rPr lang="en-US" sz="2000" dirty="0" smtClean="0"/>
              <a:t>Power Source: Radioisotope Thermoelectric Generator (RTG)</a:t>
            </a:r>
          </a:p>
          <a:p>
            <a:r>
              <a:rPr lang="en-US" sz="2000" dirty="0" smtClean="0"/>
              <a:t>Computers: Rover Computer Element (</a:t>
            </a:r>
            <a:r>
              <a:rPr lang="en-US" sz="2000" dirty="0"/>
              <a:t>RCE) </a:t>
            </a:r>
            <a:endParaRPr lang="en-US" sz="2000" dirty="0" smtClean="0"/>
          </a:p>
          <a:p>
            <a:r>
              <a:rPr lang="en-US" sz="2000" dirty="0" smtClean="0"/>
              <a:t>Robotic </a:t>
            </a:r>
            <a:r>
              <a:rPr lang="en-US" sz="2000" dirty="0"/>
              <a:t>arm</a:t>
            </a:r>
            <a:endParaRPr lang="en-US" sz="20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0" y="1589567"/>
            <a:ext cx="4222899" cy="4572000"/>
          </a:xfrm>
        </p:spPr>
        <p:txBody>
          <a:bodyPr>
            <a:noAutofit/>
          </a:bodyPr>
          <a:lstStyle/>
          <a:p>
            <a:r>
              <a:rPr lang="en-US" sz="2000" dirty="0"/>
              <a:t>Communications: X band transmitter and receiver, UHF Electra-Lite software-defined radio</a:t>
            </a:r>
          </a:p>
          <a:p>
            <a:r>
              <a:rPr lang="en-US" sz="2000" dirty="0"/>
              <a:t>Mobility: Rocker-Bogie system</a:t>
            </a:r>
          </a:p>
          <a:p>
            <a:r>
              <a:rPr lang="en-US" sz="2000" dirty="0" smtClean="0"/>
              <a:t>17 </a:t>
            </a:r>
            <a:r>
              <a:rPr lang="en-US" sz="2000" dirty="0"/>
              <a:t>cameras: </a:t>
            </a:r>
            <a:endParaRPr lang="en-US" sz="2000" dirty="0" smtClean="0"/>
          </a:p>
          <a:p>
            <a:r>
              <a:rPr lang="en-US" sz="2000" dirty="0" err="1" smtClean="0"/>
              <a:t>HazCams</a:t>
            </a:r>
            <a:r>
              <a:rPr lang="en-US" sz="2000" dirty="0" smtClean="0"/>
              <a:t> </a:t>
            </a:r>
            <a:r>
              <a:rPr lang="en-US" sz="2000" dirty="0"/>
              <a:t>(8), </a:t>
            </a:r>
            <a:r>
              <a:rPr lang="en-US" sz="2000" dirty="0" err="1"/>
              <a:t>NavCams</a:t>
            </a:r>
            <a:r>
              <a:rPr lang="en-US" sz="2000" dirty="0"/>
              <a:t> (4), </a:t>
            </a:r>
            <a:r>
              <a:rPr lang="en-US" sz="2000" dirty="0" err="1"/>
              <a:t>MastCams</a:t>
            </a:r>
            <a:r>
              <a:rPr lang="en-US" sz="2000" dirty="0"/>
              <a:t> (2), MAHLI (1), MARDI (1), and </a:t>
            </a:r>
            <a:r>
              <a:rPr lang="en-US" sz="2000" dirty="0" err="1"/>
              <a:t>ChemCam</a:t>
            </a:r>
            <a:r>
              <a:rPr lang="en-US" sz="2000" dirty="0"/>
              <a:t> (1</a:t>
            </a:r>
            <a:r>
              <a:rPr lang="en-US" sz="2000" dirty="0" smtClean="0"/>
              <a:t>).</a:t>
            </a:r>
          </a:p>
        </p:txBody>
      </p:sp>
      <p:pic>
        <p:nvPicPr>
          <p:cNvPr id="2051" name="Picture 3" descr="http://bits.wikimedia.org/static-1.22wmf19/skins/common/images/magnify-clip.png">
            <a:hlinkClick r:id="rId2" tooltip="Enlar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4288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ile:Fueling of the MSL MMRTG 0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53000"/>
            <a:ext cx="2586009" cy="1732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ile:MARDI-MSL-camer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4953000"/>
            <a:ext cx="2605452" cy="1732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3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37338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Atmospheric Composition</a:t>
            </a:r>
          </a:p>
          <a:p>
            <a:pPr lvl="1"/>
            <a:r>
              <a:rPr lang="en-US" sz="1500" dirty="0" smtClean="0"/>
              <a:t>Mars has no traces of Methane.</a:t>
            </a:r>
          </a:p>
          <a:p>
            <a:r>
              <a:rPr lang="en-US" sz="2000" dirty="0" smtClean="0"/>
              <a:t>Rock Samples</a:t>
            </a:r>
            <a:endParaRPr lang="en-US" sz="2000" dirty="0"/>
          </a:p>
          <a:p>
            <a:pPr lvl="1"/>
            <a:r>
              <a:rPr lang="en-US" sz="1500" dirty="0" smtClean="0"/>
              <a:t>Discovery of Streambed Gravel</a:t>
            </a:r>
          </a:p>
          <a:p>
            <a:pPr lvl="2"/>
            <a:r>
              <a:rPr lang="en-US" sz="1200" dirty="0" smtClean="0"/>
              <a:t>Evidence of Flowing Water</a:t>
            </a:r>
            <a:endParaRPr lang="en-US" sz="1200" dirty="0"/>
          </a:p>
          <a:p>
            <a:pPr lvl="1"/>
            <a:r>
              <a:rPr lang="en-US" sz="1500" dirty="0" smtClean="0"/>
              <a:t>Curiosity Identifies Traces of:</a:t>
            </a:r>
          </a:p>
          <a:p>
            <a:pPr lvl="2"/>
            <a:r>
              <a:rPr lang="en-US" sz="1200" dirty="0" smtClean="0"/>
              <a:t>Sulfur</a:t>
            </a:r>
          </a:p>
          <a:p>
            <a:pPr lvl="2"/>
            <a:r>
              <a:rPr lang="en-US" sz="1200" dirty="0" smtClean="0"/>
              <a:t>Nitrogen</a:t>
            </a:r>
          </a:p>
          <a:p>
            <a:pPr lvl="2"/>
            <a:r>
              <a:rPr lang="en-US" sz="1200" dirty="0" smtClean="0"/>
              <a:t>Hydrogen</a:t>
            </a:r>
          </a:p>
          <a:p>
            <a:pPr lvl="2"/>
            <a:r>
              <a:rPr lang="en-US" sz="1200" dirty="0" smtClean="0"/>
              <a:t>Oxygen</a:t>
            </a:r>
          </a:p>
          <a:p>
            <a:pPr lvl="2"/>
            <a:r>
              <a:rPr lang="en-US" sz="1200" dirty="0" smtClean="0"/>
              <a:t>Phosphorous</a:t>
            </a:r>
          </a:p>
          <a:p>
            <a:pPr lvl="2"/>
            <a:r>
              <a:rPr lang="en-US" sz="1200" dirty="0" smtClean="0"/>
              <a:t>Carbon</a:t>
            </a:r>
            <a:endParaRPr lang="en-US" sz="1200" dirty="0"/>
          </a:p>
        </p:txBody>
      </p:sp>
      <p:pic>
        <p:nvPicPr>
          <p:cNvPr id="2051" name="Picture 3" descr="http://bits.wikimedia.org/static-1.22wmf19/skins/common/images/magnify-clip.png">
            <a:hlinkClick r:id="rId2" tooltip="Enlarg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42888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NASA's Curiosity rover found evidence for an ancient, flowing stream on Mars at a few sites, including the rock outcrop pictured here, which the science team has named &quot;Hottah&quot; after Hottah Lake in Canada's Northwest Territories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133" y="1676400"/>
            <a:ext cx="3532868" cy="47481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4468133" y="6477000"/>
            <a:ext cx="3532868" cy="4072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u="sng" dirty="0" smtClean="0">
                <a:latin typeface="Arabic Typesetting" pitchFamily="66" charset="-78"/>
                <a:cs typeface="Arabic Typesetting" pitchFamily="66" charset="-78"/>
              </a:rPr>
              <a:t>Ancient Streambed</a:t>
            </a:r>
            <a:endParaRPr lang="en-US" sz="1800" u="sng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8143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73</TotalTime>
  <Words>362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Curiosity</vt:lpstr>
      <vt:lpstr>Launch and Landing</vt:lpstr>
      <vt:lpstr>Objectives</vt:lpstr>
      <vt:lpstr>Objectives</vt:lpstr>
      <vt:lpstr>Goals</vt:lpstr>
      <vt:lpstr>Technology</vt:lpstr>
      <vt:lpstr>Accomplishments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</dc:title>
  <dc:creator>vci</dc:creator>
  <cp:lastModifiedBy>vci</cp:lastModifiedBy>
  <cp:revision>41</cp:revision>
  <dcterms:created xsi:type="dcterms:W3CDTF">2013-10-07T13:35:33Z</dcterms:created>
  <dcterms:modified xsi:type="dcterms:W3CDTF">2013-10-08T13:55:32Z</dcterms:modified>
</cp:coreProperties>
</file>